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2"/>
  </p:notesMasterIdLst>
  <p:sldIdLst>
    <p:sldId id="256" r:id="rId2"/>
    <p:sldId id="257" r:id="rId3"/>
    <p:sldId id="258" r:id="rId4"/>
    <p:sldId id="275" r:id="rId5"/>
    <p:sldId id="262" r:id="rId6"/>
    <p:sldId id="266" r:id="rId7"/>
    <p:sldId id="292" r:id="rId8"/>
    <p:sldId id="291" r:id="rId9"/>
    <p:sldId id="293" r:id="rId10"/>
    <p:sldId id="295" r:id="rId11"/>
    <p:sldId id="284" r:id="rId12"/>
    <p:sldId id="294" r:id="rId13"/>
    <p:sldId id="264" r:id="rId14"/>
    <p:sldId id="289" r:id="rId15"/>
    <p:sldId id="288" r:id="rId16"/>
    <p:sldId id="290" r:id="rId17"/>
    <p:sldId id="261" r:id="rId18"/>
    <p:sldId id="276" r:id="rId19"/>
    <p:sldId id="268"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9" autoAdjust="0"/>
    <p:restoredTop sz="95033" autoAdjust="0"/>
  </p:normalViewPr>
  <p:slideViewPr>
    <p:cSldViewPr snapToGrid="0">
      <p:cViewPr>
        <p:scale>
          <a:sx n="75" d="100"/>
          <a:sy n="75" d="100"/>
        </p:scale>
        <p:origin x="-508" y="16"/>
      </p:cViewPr>
      <p:guideLst>
        <p:guide orient="horz" pos="2160"/>
        <p:guide pos="3840"/>
      </p:guideLst>
    </p:cSldViewPr>
  </p:slideViewPr>
  <p:outlineViewPr>
    <p:cViewPr>
      <p:scale>
        <a:sx n="33" d="100"/>
        <a:sy n="33" d="100"/>
      </p:scale>
      <p:origin x="0" y="102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8548AD-83E6-439B-985A-76FF67F95A2D}" type="datetimeFigureOut">
              <a:rPr lang="en-IN" smtClean="0"/>
              <a:t>04-02-2026</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047DBA-5DED-4360-BAF8-A1D95128873A}" type="slidenum">
              <a:rPr lang="en-IN" smtClean="0"/>
              <a:t>‹#›</a:t>
            </a:fld>
            <a:endParaRPr lang="en-IN"/>
          </a:p>
        </p:txBody>
      </p:sp>
    </p:spTree>
    <p:extLst>
      <p:ext uri="{BB962C8B-B14F-4D97-AF65-F5344CB8AC3E}">
        <p14:creationId xmlns:p14="http://schemas.microsoft.com/office/powerpoint/2010/main" val="2380069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47DBA-5DED-4360-BAF8-A1D95128873A}" type="slidenum">
              <a:rPr lang="en-IN" smtClean="0"/>
              <a:t>1</a:t>
            </a:fld>
            <a:endParaRPr lang="en-IN"/>
          </a:p>
        </p:txBody>
      </p:sp>
    </p:spTree>
    <p:extLst>
      <p:ext uri="{BB962C8B-B14F-4D97-AF65-F5344CB8AC3E}">
        <p14:creationId xmlns:p14="http://schemas.microsoft.com/office/powerpoint/2010/main" val="362699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047DBA-5DED-4360-BAF8-A1D95128873A}" type="slidenum">
              <a:rPr lang="en-IN" smtClean="0"/>
              <a:t>13</a:t>
            </a:fld>
            <a:endParaRPr lang="en-IN"/>
          </a:p>
        </p:txBody>
      </p:sp>
    </p:spTree>
    <p:extLst>
      <p:ext uri="{BB962C8B-B14F-4D97-AF65-F5344CB8AC3E}">
        <p14:creationId xmlns:p14="http://schemas.microsoft.com/office/powerpoint/2010/main" val="363078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2A65FFA-4576-46B5-A4B3-A4959A51138B}" type="datetimeFigureOut">
              <a:rPr lang="en-US" smtClean="0"/>
              <a:t>2/4/2026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E8D2989-F6B2-491F-B267-02F772E40E5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A65FFA-4576-46B5-A4B3-A4959A51138B}"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A65FFA-4576-46B5-A4B3-A4959A51138B}"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A65FFA-4576-46B5-A4B3-A4959A51138B}"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2A65FFA-4576-46B5-A4B3-A4959A51138B}"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D2989-F6B2-491F-B267-02F772E40E5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2A65FFA-4576-46B5-A4B3-A4959A51138B}"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2A65FFA-4576-46B5-A4B3-A4959A51138B}"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B2A65FFA-4576-46B5-A4B3-A4959A51138B}"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65FFA-4576-46B5-A4B3-A4959A51138B}" type="datetimeFigureOut">
              <a:rPr lang="en-US" smtClean="0"/>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2A65FFA-4576-46B5-A4B3-A4959A51138B}"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D2989-F6B2-491F-B267-02F772E40E5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2A65FFA-4576-46B5-A4B3-A4959A51138B}"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2E8D2989-F6B2-491F-B267-02F772E40E58}" type="slidenum">
              <a:rPr lang="en-US" smtClean="0"/>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2A65FFA-4576-46B5-A4B3-A4959A51138B}" type="datetimeFigureOut">
              <a:rPr lang="en-US" smtClean="0"/>
              <a:t>2/4/2026</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E8D2989-F6B2-491F-B267-02F772E40E58}" type="slidenum">
              <a:rPr lang="en-US" smtClean="0"/>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CB8EF-F558-90CE-C8CE-C7F171F10D1C}"/>
              </a:ext>
            </a:extLst>
          </p:cNvPr>
          <p:cNvSpPr>
            <a:spLocks noGrp="1"/>
          </p:cNvSpPr>
          <p:nvPr>
            <p:ph type="title"/>
          </p:nvPr>
        </p:nvSpPr>
        <p:spPr>
          <a:xfrm>
            <a:off x="609600" y="521207"/>
            <a:ext cx="10972800" cy="2078869"/>
          </a:xfrm>
        </p:spPr>
        <p:txBody>
          <a:bodyPr>
            <a:normAutofit/>
          </a:bodyPr>
          <a:lstStyle/>
          <a:p>
            <a:pPr algn="ctr">
              <a:lnSpc>
                <a:spcPct val="100000"/>
              </a:lnSpc>
            </a:pPr>
            <a:r>
              <a:rPr lang="en-US" sz="2200" dirty="0">
                <a:solidFill>
                  <a:schemeClr val="tx1"/>
                </a:solidFill>
                <a:latin typeface="Times New Roman" panose="02020603050405020304" pitchFamily="18" charset="0"/>
                <a:cs typeface="Times New Roman" panose="02020603050405020304" pitchFamily="18" charset="0"/>
              </a:rPr>
              <a:t>A</a:t>
            </a:r>
            <a:r>
              <a:rPr lang="en-US" sz="2200" b="1" dirty="0">
                <a:solidFill>
                  <a:schemeClr val="tx1"/>
                </a:solidFill>
                <a:latin typeface="Times New Roman" panose="02020603050405020304" pitchFamily="18" charset="0"/>
                <a:cs typeface="Times New Roman" panose="02020603050405020304" pitchFamily="18" charset="0"/>
              </a:rPr>
              <a:t/>
            </a:r>
            <a:br>
              <a:rPr lang="en-US" sz="2200" b="1" dirty="0">
                <a:solidFill>
                  <a:schemeClr val="tx1"/>
                </a:solidFill>
                <a:latin typeface="Times New Roman" panose="02020603050405020304" pitchFamily="18" charset="0"/>
                <a:cs typeface="Times New Roman" panose="02020603050405020304" pitchFamily="18" charset="0"/>
              </a:rPr>
            </a:br>
            <a:r>
              <a:rPr lang="en-US" sz="2200" b="1" dirty="0">
                <a:solidFill>
                  <a:schemeClr val="tx1"/>
                </a:solidFill>
                <a:latin typeface="Times New Roman" panose="02020603050405020304" pitchFamily="18" charset="0"/>
                <a:cs typeface="Times New Roman" panose="02020603050405020304" pitchFamily="18" charset="0"/>
              </a:rPr>
              <a:t>Project Presentation</a:t>
            </a:r>
            <a:br>
              <a:rPr lang="en-US" sz="2200" b="1"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 On</a:t>
            </a:r>
            <a:r>
              <a:rPr lang="en-US" sz="3100" b="1" dirty="0">
                <a:solidFill>
                  <a:schemeClr val="tx1"/>
                </a:solidFill>
                <a:latin typeface="Times New Roman" panose="02020603050405020304" pitchFamily="18" charset="0"/>
                <a:cs typeface="Times New Roman" panose="02020603050405020304" pitchFamily="18" charset="0"/>
              </a:rPr>
              <a:t/>
            </a:r>
            <a:br>
              <a:rPr lang="en-US" sz="3100" b="1" dirty="0">
                <a:solidFill>
                  <a:schemeClr val="tx1"/>
                </a:solidFill>
                <a:latin typeface="Times New Roman" panose="02020603050405020304" pitchFamily="18" charset="0"/>
                <a:cs typeface="Times New Roman" panose="02020603050405020304" pitchFamily="18" charset="0"/>
              </a:rPr>
            </a:br>
            <a:r>
              <a:rPr lang="en-US" sz="2200" b="1" dirty="0">
                <a:solidFill>
                  <a:schemeClr val="tx1"/>
                </a:solidFill>
                <a:latin typeface="Times New Roman" panose="02020603050405020304" pitchFamily="18" charset="0"/>
                <a:cs typeface="Times New Roman" panose="02020603050405020304" pitchFamily="18" charset="0"/>
              </a:rPr>
              <a:t>“</a:t>
            </a:r>
            <a:r>
              <a:rPr lang="en-US" sz="2200" b="1" dirty="0">
                <a:solidFill>
                  <a:schemeClr val="tx1"/>
                </a:solidFill>
                <a:latin typeface="Times New Roman" panose="02020603050405020304" charset="0"/>
                <a:cs typeface="Times New Roman" panose="02020603050405020304" charset="0"/>
              </a:rPr>
              <a:t> Role-Based Blogging &amp; Article Review Portal.”</a:t>
            </a:r>
            <a:endParaRPr lang="en-US" sz="2200" b="1" dirty="0">
              <a:solidFill>
                <a:schemeClr val="tx1"/>
              </a:solidFill>
            </a:endParaRPr>
          </a:p>
        </p:txBody>
      </p:sp>
      <p:sp>
        <p:nvSpPr>
          <p:cNvPr id="3" name="Subtitle 2">
            <a:extLst>
              <a:ext uri="{FF2B5EF4-FFF2-40B4-BE49-F238E27FC236}">
                <a16:creationId xmlns:a16="http://schemas.microsoft.com/office/drawing/2014/main" xmlns="" id="{29B86739-EB06-42B8-3D3E-CC199473D65C}"/>
              </a:ext>
            </a:extLst>
          </p:cNvPr>
          <p:cNvSpPr>
            <a:spLocks noGrp="1"/>
          </p:cNvSpPr>
          <p:nvPr>
            <p:ph idx="1"/>
          </p:nvPr>
        </p:nvSpPr>
        <p:spPr>
          <a:xfrm>
            <a:off x="609600" y="2382906"/>
            <a:ext cx="10972800" cy="4075043"/>
          </a:xfrm>
        </p:spPr>
        <p:txBody>
          <a:bodyPr>
            <a:normAutofit fontScale="85000" lnSpcReduction="20000"/>
          </a:bodyPr>
          <a:lstStyle/>
          <a:p>
            <a:pPr marL="0" indent="0" algn="ctr">
              <a:buNone/>
            </a:pPr>
            <a:endParaRPr lang="en-US" sz="3800" b="1" dirty="0">
              <a:latin typeface="Times New Roman" panose="02020603050405020304" pitchFamily="18" charset="0"/>
              <a:cs typeface="Times New Roman" panose="02020603050405020304" pitchFamily="18" charset="0"/>
            </a:endParaRPr>
          </a:p>
          <a:p>
            <a:pPr marL="0" indent="0" algn="ctr">
              <a:buNone/>
            </a:pPr>
            <a:r>
              <a:rPr lang="en-US" sz="3800" b="1" dirty="0">
                <a:latin typeface="Times New Roman" panose="02020603050405020304" pitchFamily="18" charset="0"/>
                <a:cs typeface="Times New Roman" panose="02020603050405020304" pitchFamily="18" charset="0"/>
              </a:rPr>
              <a:t>Presented By</a:t>
            </a:r>
          </a:p>
          <a:p>
            <a:pPr marL="0" indent="0" algn="ctr">
              <a:buNone/>
            </a:pPr>
            <a:r>
              <a:rPr lang="en-US" sz="3200" dirty="0">
                <a:latin typeface="Times New Roman" panose="02020603050405020304" pitchFamily="18" charset="0"/>
                <a:cs typeface="Times New Roman" panose="02020603050405020304" pitchFamily="18" charset="0"/>
                <a:sym typeface="+mn-ea"/>
              </a:rPr>
              <a:t>  Akshada Kshirsagar</a:t>
            </a:r>
          </a:p>
          <a:p>
            <a:pPr marL="0" indent="0" algn="ctr">
              <a:buNone/>
            </a:pPr>
            <a:r>
              <a:rPr lang="en-US" sz="3400" dirty="0">
                <a:latin typeface="Times New Roman" panose="02020603050405020304" pitchFamily="18" charset="0"/>
                <a:cs typeface="Times New Roman" panose="02020603050405020304" pitchFamily="18" charset="0"/>
                <a:sym typeface="+mn-ea"/>
              </a:rPr>
              <a:t>Shweta </a:t>
            </a:r>
            <a:r>
              <a:rPr lang="en-US" sz="3400" dirty="0" err="1">
                <a:latin typeface="Times New Roman" panose="02020603050405020304" pitchFamily="18" charset="0"/>
                <a:cs typeface="Times New Roman" panose="02020603050405020304" pitchFamily="18" charset="0"/>
                <a:sym typeface="+mn-ea"/>
              </a:rPr>
              <a:t>Avhad</a:t>
            </a:r>
            <a:endParaRPr lang="en-US" sz="3400" dirty="0">
              <a:latin typeface="Times New Roman" panose="02020603050405020304" pitchFamily="18" charset="0"/>
              <a:cs typeface="Times New Roman" panose="02020603050405020304" pitchFamily="18" charset="0"/>
              <a:sym typeface="+mn-ea"/>
            </a:endParaRPr>
          </a:p>
          <a:p>
            <a:pPr marL="0" indent="0" algn="ctr">
              <a:buNone/>
            </a:pPr>
            <a:r>
              <a:rPr lang="en-US" sz="3400" dirty="0">
                <a:latin typeface="Times New Roman" panose="02020603050405020304" pitchFamily="18" charset="0"/>
                <a:cs typeface="Times New Roman" panose="02020603050405020304" pitchFamily="18" charset="0"/>
                <a:sym typeface="+mn-ea"/>
              </a:rPr>
              <a:t>Vidya </a:t>
            </a:r>
            <a:r>
              <a:rPr lang="en-US" sz="3400" dirty="0" err="1">
                <a:latin typeface="Times New Roman" panose="02020603050405020304" pitchFamily="18" charset="0"/>
                <a:cs typeface="Times New Roman" panose="02020603050405020304" pitchFamily="18" charset="0"/>
                <a:sym typeface="+mn-ea"/>
              </a:rPr>
              <a:t>Thange</a:t>
            </a:r>
            <a:endParaRPr lang="en-US" sz="3400" dirty="0">
              <a:latin typeface="Times New Roman" panose="02020603050405020304" pitchFamily="18" charset="0"/>
              <a:cs typeface="Times New Roman" panose="02020603050405020304" pitchFamily="18" charset="0"/>
              <a:sym typeface="+mn-ea"/>
            </a:endParaRPr>
          </a:p>
          <a:p>
            <a:pPr marL="0" indent="0" algn="ctr">
              <a:buNone/>
            </a:pPr>
            <a:r>
              <a:rPr lang="en-US" sz="4200" b="1" dirty="0">
                <a:latin typeface="Times New Roman" panose="02020603050405020304" pitchFamily="18" charset="0"/>
                <a:cs typeface="Times New Roman" panose="02020603050405020304" pitchFamily="18" charset="0"/>
              </a:rPr>
              <a:t>Diploma in Advanced Computing</a:t>
            </a:r>
            <a:endParaRPr lang="en-US" sz="2000" b="1"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3200" b="1" dirty="0" err="1">
                <a:latin typeface="Times New Roman" panose="02020603050405020304" pitchFamily="18" charset="0"/>
                <a:cs typeface="Times New Roman" panose="02020603050405020304" pitchFamily="18" charset="0"/>
              </a:rPr>
              <a:t>Infoway</a:t>
            </a:r>
            <a:r>
              <a:rPr lang="en-US" sz="3200" b="1" dirty="0">
                <a:latin typeface="Times New Roman" panose="02020603050405020304" pitchFamily="18" charset="0"/>
                <a:cs typeface="Times New Roman" panose="02020603050405020304" pitchFamily="18" charset="0"/>
              </a:rPr>
              <a:t> Technologies</a:t>
            </a:r>
          </a:p>
          <a:p>
            <a:pPr marL="0" indent="0" algn="ctr">
              <a:buNone/>
            </a:pPr>
            <a:r>
              <a:rPr lang="en-US" sz="3200" dirty="0"/>
              <a:t>August-2025</a:t>
            </a:r>
          </a:p>
        </p:txBody>
      </p:sp>
    </p:spTree>
    <p:extLst>
      <p:ext uri="{BB962C8B-B14F-4D97-AF65-F5344CB8AC3E}">
        <p14:creationId xmlns:p14="http://schemas.microsoft.com/office/powerpoint/2010/main" val="1421717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524608"/>
            <a:ext cx="10972800" cy="1143000"/>
          </a:xfrm>
        </p:spPr>
        <p:txBody>
          <a:bodyPr>
            <a:normAutofit/>
          </a:bodyPr>
          <a:lstStyle/>
          <a:p>
            <a:pPr algn="ctr"/>
            <a:r>
              <a:rPr lang="en-US" sz="4400" b="1" dirty="0">
                <a:latin typeface="Times New Roman" pitchFamily="18" charset="0"/>
                <a:cs typeface="Times New Roman" pitchFamily="18" charset="0"/>
              </a:rPr>
              <a:t>ACTIVITY DIAGRAM</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60596" y="1943955"/>
            <a:ext cx="4222500"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xmlns="" id="{E832A02B-0E9D-41C5-79AF-A5F9B5DB4FF5}"/>
              </a:ext>
            </a:extLst>
          </p:cNvPr>
          <p:cNvPicPr>
            <a:picLocks noChangeAspect="1"/>
          </p:cNvPicPr>
          <p:nvPr/>
        </p:nvPicPr>
        <p:blipFill>
          <a:blip r:embed="rId3"/>
          <a:srcRect t="2424"/>
          <a:stretch>
            <a:fillRect/>
          </a:stretch>
        </p:blipFill>
        <p:spPr>
          <a:xfrm>
            <a:off x="3024186" y="1943955"/>
            <a:ext cx="6143625" cy="4683406"/>
          </a:xfrm>
          <a:prstGeom prst="rect">
            <a:avLst/>
          </a:prstGeom>
          <a:ln>
            <a:solidFill>
              <a:schemeClr val="tx2"/>
            </a:solidFill>
          </a:ln>
        </p:spPr>
      </p:pic>
    </p:spTree>
    <p:extLst>
      <p:ext uri="{BB962C8B-B14F-4D97-AF65-F5344CB8AC3E}">
        <p14:creationId xmlns:p14="http://schemas.microsoft.com/office/powerpoint/2010/main" val="810018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 y="228599"/>
            <a:ext cx="10972800" cy="1503485"/>
          </a:xfrm>
        </p:spPr>
        <p:txBody>
          <a:bodyPr>
            <a:normAutofit fontScale="90000"/>
          </a:bodyPr>
          <a:lstStyle/>
          <a:p>
            <a:pPr algn="ctr"/>
            <a:r>
              <a:rPr lang="en-GB" dirty="0"/>
              <a:t/>
            </a:r>
            <a:br>
              <a:rPr lang="en-GB" dirty="0"/>
            </a:br>
            <a:r>
              <a:rPr lang="en-GB" dirty="0"/>
              <a:t/>
            </a:r>
            <a:br>
              <a:rPr lang="en-GB" dirty="0"/>
            </a:br>
            <a:r>
              <a:rPr lang="en-GB" dirty="0"/>
              <a:t>METHODOLOGY</a:t>
            </a:r>
            <a:endParaRPr lang="en-IN" dirty="0"/>
          </a:p>
        </p:txBody>
      </p:sp>
      <p:sp>
        <p:nvSpPr>
          <p:cNvPr id="3" name="Content Placeholder 2"/>
          <p:cNvSpPr>
            <a:spLocks noGrp="1"/>
          </p:cNvSpPr>
          <p:nvPr>
            <p:ph idx="1"/>
          </p:nvPr>
        </p:nvSpPr>
        <p:spPr>
          <a:xfrm>
            <a:off x="624840" y="1957756"/>
            <a:ext cx="10972800" cy="4671645"/>
          </a:xfrm>
        </p:spPr>
        <p:txBody>
          <a:bodyPr>
            <a:normAutofit/>
          </a:bodyPr>
          <a:lstStyle/>
          <a:p>
            <a:pPr marL="0" lvl="0" indent="0" algn="just">
              <a:buNone/>
            </a:pPr>
            <a:r>
              <a:rPr lang="en-US" sz="2400" dirty="0"/>
              <a:t>The project follows a structured development approach starting with requirement analysis to define role-based access for Admin, Editor, Author, Reviewer, and Reader. A hybrid system architecture is designed where JWT handles authentication services such as registration, login, and logout, while ASP.NET Core Web API manages business logic and content operations. The frontend is developed using React.js to provide a responsive and interactive user interface. All components are integrated to ensure secure communication, followed by role-based testing to validate functionality and system performance.</a:t>
            </a:r>
            <a:endParaRPr lang="en-GB" sz="2400" dirty="0">
              <a:latin typeface="Times New Roman" panose="02020603050405020304" pitchFamily="18" charset="0"/>
              <a:cs typeface="Times New Roman" panose="02020603050405020304" pitchFamily="18" charset="0"/>
            </a:endParaRPr>
          </a:p>
          <a:p>
            <a:pPr algn="just">
              <a:buClrTx/>
              <a:buFont typeface="Arial" pitchFamily="34" charset="0"/>
              <a:buChar char="•"/>
            </a:pPr>
            <a:endParaRPr lang="en-GB" sz="2400" dirty="0">
              <a:latin typeface="Times New Roman" panose="02020603050405020304" pitchFamily="18" charset="0"/>
              <a:cs typeface="Times New Roman" panose="02020603050405020304" pitchFamily="18" charset="0"/>
            </a:endParaRPr>
          </a:p>
          <a:p>
            <a:pPr algn="just">
              <a:buClrTx/>
              <a:buFont typeface="Arial" pitchFamily="34" charset="0"/>
              <a:buChar char="•"/>
            </a:pPr>
            <a:endParaRPr lang="en-GB" sz="2400" dirty="0">
              <a:latin typeface="Times New Roman" panose="02020603050405020304" pitchFamily="18" charset="0"/>
              <a:cs typeface="Times New Roman" panose="02020603050405020304" pitchFamily="18" charset="0"/>
            </a:endParaRPr>
          </a:p>
          <a:p>
            <a:pPr algn="just">
              <a:buClrTx/>
              <a:buFont typeface="Arial" pitchFamily="34" charset="0"/>
              <a:buChar char="•"/>
            </a:pPr>
            <a:endParaRPr lang="en-GB" sz="2400" dirty="0">
              <a:latin typeface="Times New Roman" panose="02020603050405020304" pitchFamily="18" charset="0"/>
              <a:cs typeface="Times New Roman" panose="02020603050405020304" pitchFamily="18" charset="0"/>
            </a:endParaRPr>
          </a:p>
          <a:p>
            <a:pPr algn="just">
              <a:buClrTx/>
              <a:buFont typeface="Arial" pitchFamily="34" charset="0"/>
              <a:buChar char="•"/>
            </a:pPr>
            <a:endParaRPr lang="en-GB" sz="2400" dirty="0">
              <a:latin typeface="Times New Roman" panose="02020603050405020304" pitchFamily="18" charset="0"/>
              <a:cs typeface="Times New Roman" panose="02020603050405020304" pitchFamily="18" charset="0"/>
            </a:endParaRPr>
          </a:p>
          <a:p>
            <a:pPr marL="0" indent="0" algn="ctr">
              <a:buClrTx/>
              <a:buNone/>
            </a:pPr>
            <a:endParaRPr lang="en-IN" sz="2400" dirty="0">
              <a:latin typeface="Times New Roman" panose="02020603050405020304" pitchFamily="18" charset="0"/>
              <a:cs typeface="Times New Roman" panose="02020603050405020304" pitchFamily="18" charset="0"/>
            </a:endParaRPr>
          </a:p>
          <a:p>
            <a:pPr marL="0" indent="0" algn="ctr">
              <a:buClrTx/>
              <a:buNone/>
            </a:pPr>
            <a:endParaRPr lang="en-GB" sz="1700" dirty="0"/>
          </a:p>
          <a:p>
            <a:pPr marL="0" indent="0" algn="ctr">
              <a:buClrTx/>
              <a:buNone/>
            </a:pPr>
            <a:endParaRPr lang="en-GB" sz="1700" dirty="0"/>
          </a:p>
        </p:txBody>
      </p:sp>
    </p:spTree>
    <p:extLst>
      <p:ext uri="{BB962C8B-B14F-4D97-AF65-F5344CB8AC3E}">
        <p14:creationId xmlns:p14="http://schemas.microsoft.com/office/powerpoint/2010/main" val="2193909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latin typeface="Times New Roman" pitchFamily="18" charset="0"/>
                <a:cs typeface="Times New Roman" pitchFamily="18" charset="0"/>
              </a:rPr>
              <a:t>WORKING OF Modules</a:t>
            </a:r>
          </a:p>
        </p:txBody>
      </p:sp>
      <p:sp>
        <p:nvSpPr>
          <p:cNvPr id="6" name="Rectangle 2">
            <a:extLst>
              <a:ext uri="{FF2B5EF4-FFF2-40B4-BE49-F238E27FC236}">
                <a16:creationId xmlns:a16="http://schemas.microsoft.com/office/drawing/2014/main" xmlns="" id="{3F376444-960E-78BE-C3D1-F49B5F767CFF}"/>
              </a:ext>
            </a:extLst>
          </p:cNvPr>
          <p:cNvSpPr>
            <a:spLocks noGrp="1" noChangeArrowheads="1"/>
          </p:cNvSpPr>
          <p:nvPr>
            <p:ph idx="1"/>
          </p:nvPr>
        </p:nvSpPr>
        <p:spPr bwMode="auto">
          <a:xfrm>
            <a:off x="723900" y="2085513"/>
            <a:ext cx="7958525" cy="39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&amp; Login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 Assignment (Admin, Editor, Author, Reviewer, Reader)</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Article Creation by Authors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Review &amp; Approval by Editors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&amp; Platform Management by Admin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Publication &amp; Interaction (Comments &amp; Ratings)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Handling via ASP.NET Core Web API</a:t>
            </a:r>
          </a:p>
        </p:txBody>
      </p:sp>
    </p:spTree>
    <p:extLst>
      <p:ext uri="{BB962C8B-B14F-4D97-AF65-F5344CB8AC3E}">
        <p14:creationId xmlns:p14="http://schemas.microsoft.com/office/powerpoint/2010/main" val="3487429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F1D64D-2248-8D06-F172-4888F6C321FB}"/>
              </a:ext>
            </a:extLst>
          </p:cNvPr>
          <p:cNvSpPr>
            <a:spLocks noGrp="1"/>
          </p:cNvSpPr>
          <p:nvPr>
            <p:ph type="title"/>
          </p:nvPr>
        </p:nvSpPr>
        <p:spPr>
          <a:xfrm>
            <a:off x="518160" y="535388"/>
            <a:ext cx="10972800" cy="668572"/>
          </a:xfrm>
        </p:spPr>
        <p:txBody>
          <a:bodyPr>
            <a:normAutofit fontScale="90000"/>
          </a:bodyPr>
          <a:lstStyle/>
          <a:p>
            <a:pPr algn="ctr"/>
            <a:r>
              <a:rPr lang="en-US" sz="4400" dirty="0"/>
              <a:t/>
            </a:r>
            <a:br>
              <a:rPr lang="en-US" sz="4400" dirty="0"/>
            </a:br>
            <a:r>
              <a:rPr lang="en-US" b="1" dirty="0">
                <a:latin typeface="Times New Roman" pitchFamily="18" charset="0"/>
                <a:cs typeface="Times New Roman" pitchFamily="18" charset="0"/>
              </a:rPr>
              <a:t>SYSTEM REQUIREMENT</a:t>
            </a:r>
            <a:endParaRPr lang="en-US" dirty="0"/>
          </a:p>
        </p:txBody>
      </p:sp>
      <p:sp>
        <p:nvSpPr>
          <p:cNvPr id="3" name="Content Placeholder 2">
            <a:extLst>
              <a:ext uri="{FF2B5EF4-FFF2-40B4-BE49-F238E27FC236}">
                <a16:creationId xmlns:a16="http://schemas.microsoft.com/office/drawing/2014/main" xmlns="" id="{A781CF6A-9741-9932-54D4-8303A3192299}"/>
              </a:ext>
            </a:extLst>
          </p:cNvPr>
          <p:cNvSpPr>
            <a:spLocks noGrp="1"/>
          </p:cNvSpPr>
          <p:nvPr>
            <p:ph idx="1"/>
          </p:nvPr>
        </p:nvSpPr>
        <p:spPr>
          <a:xfrm>
            <a:off x="703729" y="1280160"/>
            <a:ext cx="10515600" cy="5455919"/>
          </a:xfrm>
        </p:spPr>
        <p:txBody>
          <a:bodyPr>
            <a:normAutofit fontScale="47500" lnSpcReduction="20000"/>
          </a:bodyPr>
          <a:lstStyle/>
          <a:p>
            <a:pPr marL="0" indent="0" algn="just">
              <a:buNone/>
            </a:pPr>
            <a:r>
              <a:rPr lang="en-IN" sz="5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Software Requirements</a:t>
            </a: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Operating system : Windows </a:t>
            </a:r>
            <a:r>
              <a:rPr lang="en-US"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7 Onwards</a:t>
            </a:r>
            <a:endPar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Technology : </a:t>
            </a:r>
            <a:r>
              <a:rPr lang="en-US" sz="5100" dirty="0">
                <a:latin typeface="Times New Roman" panose="02020603050405020304" pitchFamily="18" charset="0"/>
                <a:cs typeface="Times New Roman" panose="02020603050405020304" pitchFamily="18" charset="0"/>
              </a:rPr>
              <a:t>ASP.NET Core</a:t>
            </a:r>
            <a:endPar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IDE : </a:t>
            </a:r>
            <a:r>
              <a:rPr lang="en-US"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Microsoft Visual Studio code.</a:t>
            </a:r>
            <a:endParaRPr lang="en-US" alt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US" alt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Front End: HTML,CSS, Bootstrap and React.js</a:t>
            </a:r>
            <a:endPar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35890" lvl="0" indent="-342900" algn="just" fontAlgn="base">
              <a:lnSpc>
                <a:spcPct val="110000"/>
              </a:lnSpc>
              <a:spcAft>
                <a:spcPts val="456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Database : MySQL</a:t>
            </a:r>
          </a:p>
          <a:p>
            <a:pPr marL="0" marR="135890" indent="0">
              <a:lnSpc>
                <a:spcPct val="110000"/>
              </a:lnSpc>
              <a:spcAft>
                <a:spcPts val="1865"/>
              </a:spcAft>
              <a:buNone/>
              <a:tabLst>
                <a:tab pos="1346200" algn="ctr"/>
              </a:tabLst>
            </a:pPr>
            <a:r>
              <a:rPr lang="en-IN" sz="5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Hardware Requirements</a:t>
            </a: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Processor : Intel I3/I5 Processor.</a:t>
            </a: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Hard Disk : Min 500GB.</a:t>
            </a:r>
          </a:p>
          <a:p>
            <a:pPr marL="342900" marR="135890" lvl="0" indent="-342900" algn="just" fontAlgn="base">
              <a:lnSpc>
                <a:spcPct val="110000"/>
              </a:lnSpc>
              <a:spcAft>
                <a:spcPts val="585"/>
              </a:spcAft>
              <a:buClr>
                <a:srgbClr val="000000"/>
              </a:buClr>
              <a:buSzPts val="1200"/>
              <a:buFont typeface="Wingdings" panose="05000000000000000000" pitchFamily="2" charset="2"/>
              <a:buChar char="Ø"/>
            </a:pPr>
            <a:r>
              <a:rPr lang="en-IN" sz="51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RAM : 8GB</a:t>
            </a:r>
          </a:p>
          <a:p>
            <a:pPr marL="0" indent="0" algn="just">
              <a:buNone/>
            </a:pPr>
            <a:endParaRPr lang="en-US" sz="2400" dirty="0">
              <a:latin typeface="Times New Roman" panose="02020603050405020304" charset="0"/>
              <a:cs typeface="Times New Roman" panose="02020603050405020304" charset="0"/>
            </a:endParaRPr>
          </a:p>
          <a:p>
            <a:endParaRPr lang="en-US" dirty="0"/>
          </a:p>
        </p:txBody>
      </p:sp>
    </p:spTree>
    <p:extLst>
      <p:ext uri="{BB962C8B-B14F-4D97-AF65-F5344CB8AC3E}">
        <p14:creationId xmlns:p14="http://schemas.microsoft.com/office/powerpoint/2010/main" val="1916169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latin typeface="Times New Roman" panose="02020603050405020304" pitchFamily="18" charset="0"/>
                <a:cs typeface="Times New Roman" panose="02020603050405020304" pitchFamily="18" charset="0"/>
              </a:rPr>
              <a:t>Registration Module</a:t>
            </a:r>
            <a:endParaRPr lang="en-US" dirty="0"/>
          </a:p>
        </p:txBody>
      </p:sp>
      <p:pic>
        <p:nvPicPr>
          <p:cNvPr id="9" name="Content Placeholder 8">
            <a:extLst>
              <a:ext uri="{FF2B5EF4-FFF2-40B4-BE49-F238E27FC236}">
                <a16:creationId xmlns:a16="http://schemas.microsoft.com/office/drawing/2014/main" xmlns="" id="{2D84A98E-B15A-D3D9-00CE-EA57B161B3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350" y="1935163"/>
            <a:ext cx="8617300" cy="4389437"/>
          </a:xfrm>
        </p:spPr>
      </p:pic>
    </p:spTree>
    <p:extLst>
      <p:ext uri="{BB962C8B-B14F-4D97-AF65-F5344CB8AC3E}">
        <p14:creationId xmlns:p14="http://schemas.microsoft.com/office/powerpoint/2010/main" val="4284545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26576"/>
            <a:ext cx="10972800" cy="1002324"/>
          </a:xfrm>
        </p:spPr>
        <p:txBody>
          <a:bodyPr>
            <a:normAutofit fontScale="90000"/>
          </a:bodyPr>
          <a:lstStyle/>
          <a:p>
            <a:r>
              <a:rPr lang="en-US" sz="5400" dirty="0">
                <a:latin typeface="Times New Roman" panose="02020603050405020304" pitchFamily="18" charset="0"/>
                <a:cs typeface="Times New Roman" panose="02020603050405020304" pitchFamily="18" charset="0"/>
              </a:rPr>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Login Module</a:t>
            </a:r>
            <a:br>
              <a:rPr lang="en-US" sz="5400" dirty="0">
                <a:latin typeface="Times New Roman" panose="02020603050405020304" pitchFamily="18"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xmlns="" id="{3895C54C-C96A-94BD-F707-42A1E086D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838" y="2034382"/>
            <a:ext cx="8733103" cy="4389437"/>
          </a:xfrm>
          <a:prstGeom prst="rect">
            <a:avLst/>
          </a:prstGeom>
        </p:spPr>
      </p:pic>
    </p:spTree>
    <p:extLst>
      <p:ext uri="{BB962C8B-B14F-4D97-AF65-F5344CB8AC3E}">
        <p14:creationId xmlns:p14="http://schemas.microsoft.com/office/powerpoint/2010/main" val="106553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Page</a:t>
            </a:r>
          </a:p>
        </p:txBody>
      </p:sp>
      <p:pic>
        <p:nvPicPr>
          <p:cNvPr id="7" name="Picture 6">
            <a:extLst>
              <a:ext uri="{FF2B5EF4-FFF2-40B4-BE49-F238E27FC236}">
                <a16:creationId xmlns:a16="http://schemas.microsoft.com/office/drawing/2014/main" xmlns="" id="{4D664760-6CEA-4FE4-D927-5ADE188EE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847088"/>
            <a:ext cx="10769600" cy="4511040"/>
          </a:xfrm>
          <a:prstGeom prst="rect">
            <a:avLst/>
          </a:prstGeom>
        </p:spPr>
      </p:pic>
    </p:spTree>
    <p:extLst>
      <p:ext uri="{BB962C8B-B14F-4D97-AF65-F5344CB8AC3E}">
        <p14:creationId xmlns:p14="http://schemas.microsoft.com/office/powerpoint/2010/main" val="501081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B66189-D3E8-AFDF-10F6-3F446404F5DA}"/>
              </a:ext>
            </a:extLst>
          </p:cNvPr>
          <p:cNvSpPr>
            <a:spLocks noGrp="1"/>
          </p:cNvSpPr>
          <p:nvPr>
            <p:ph type="title"/>
          </p:nvPr>
        </p:nvSpPr>
        <p:spPr>
          <a:xfrm>
            <a:off x="784412" y="536713"/>
            <a:ext cx="10515600" cy="1262270"/>
          </a:xfrm>
        </p:spPr>
        <p:txBody>
          <a:bodyPr>
            <a:normAutofit/>
          </a:bodyPr>
          <a:lstStyle/>
          <a:p>
            <a:pPr algn="ctr">
              <a:buSzPct val="95000"/>
            </a:pPr>
            <a:r>
              <a:rPr lang="en-US" sz="4800" b="1" dirty="0">
                <a:latin typeface="Times New Roman" pitchFamily="18" charset="0"/>
                <a:cs typeface="Times New Roman" pitchFamily="18" charset="0"/>
              </a:rPr>
              <a:t>FUTURE SCOPE</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endParaRPr lang="en-US" sz="24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7FBD74EA-47AC-A3A9-9F3F-4304F0B1EC5D}"/>
              </a:ext>
            </a:extLst>
          </p:cNvPr>
          <p:cNvSpPr>
            <a:spLocks noGrp="1"/>
          </p:cNvSpPr>
          <p:nvPr>
            <p:ph idx="1"/>
          </p:nvPr>
        </p:nvSpPr>
        <p:spPr>
          <a:xfrm>
            <a:off x="838200" y="1709530"/>
            <a:ext cx="10515600" cy="4467435"/>
          </a:xfrm>
        </p:spPr>
        <p:txBody>
          <a:bodyPr>
            <a:normAutofit/>
          </a:bodyPr>
          <a:lstStyle/>
          <a:p>
            <a:pPr marL="0" indent="0" algn="just">
              <a:lnSpc>
                <a:spcPct val="150000"/>
              </a:lnSpc>
              <a:buNone/>
            </a:pPr>
            <a:endParaRPr lang="en-US" sz="2400" dirty="0">
              <a:latin typeface="Times New Roman" panose="02020603050405020304" charset="0"/>
              <a:cs typeface="Times New Roman" panose="02020603050405020304" charset="0"/>
            </a:endParaRPr>
          </a:p>
          <a:p>
            <a:pPr algn="just">
              <a:buClrTx/>
              <a:buSzPct val="100000"/>
              <a:buFont typeface="Arial" pitchFamily="34" charset="0"/>
              <a:buChar char="•"/>
            </a:pPr>
            <a:r>
              <a:rPr lang="en-US" sz="2400" dirty="0"/>
              <a:t>Real-Time Notifications.</a:t>
            </a:r>
          </a:p>
          <a:p>
            <a:pPr algn="just">
              <a:buClrTx/>
              <a:buSzPct val="100000"/>
              <a:buFont typeface="Arial" pitchFamily="34" charset="0"/>
              <a:buChar char="•"/>
            </a:pPr>
            <a:r>
              <a:rPr lang="en-US" sz="2400" dirty="0"/>
              <a:t>Multi-Language Support.</a:t>
            </a:r>
          </a:p>
          <a:p>
            <a:pPr algn="just">
              <a:buClrTx/>
              <a:buSzPct val="100000"/>
              <a:buFont typeface="Arial" pitchFamily="34" charset="0"/>
              <a:buChar char="•"/>
            </a:pPr>
            <a:r>
              <a:rPr lang="en-US" sz="2400" dirty="0"/>
              <a:t>Integration with External Platforms.</a:t>
            </a:r>
            <a:endParaRPr lang="en-IN" sz="28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89420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957072"/>
          </a:xfrm>
        </p:spPr>
        <p:txBody>
          <a:bodyPr>
            <a:normAutofit/>
          </a:bodyPr>
          <a:lstStyle/>
          <a:p>
            <a:pPr algn="ctr"/>
            <a:r>
              <a:rPr lang="en-GB" b="1" dirty="0">
                <a:latin typeface="Times New Roman" pitchFamily="18" charset="0"/>
                <a:cs typeface="Times New Roman" pitchFamily="18" charset="0"/>
              </a:rPr>
              <a:t>ADVANTAGES</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1560443"/>
            <a:ext cx="10972800" cy="4764157"/>
          </a:xfrm>
        </p:spPr>
        <p:txBody>
          <a:bodyPr/>
          <a:lstStyle/>
          <a:p>
            <a:pPr marL="0" indent="0" algn="just">
              <a:buClrTx/>
              <a:buNone/>
            </a:pPr>
            <a:endParaRPr lang="en-IN" sz="2400" dirty="0">
              <a:latin typeface="Times New Roman" pitchFamily="18" charset="0"/>
              <a:cs typeface="Times New Roman" pitchFamily="18" charset="0"/>
            </a:endParaRPr>
          </a:p>
          <a:p>
            <a:pPr algn="just">
              <a:buClrTx/>
              <a:buFont typeface="Arial" pitchFamily="34" charset="0"/>
              <a:buChar char="•"/>
            </a:pPr>
            <a:r>
              <a:rPr lang="en-US" sz="2400" dirty="0"/>
              <a:t>Role-Based Access Control.</a:t>
            </a:r>
          </a:p>
          <a:p>
            <a:pPr algn="just">
              <a:buClrTx/>
              <a:buFont typeface="Arial" pitchFamily="34" charset="0"/>
              <a:buChar char="•"/>
            </a:pPr>
            <a:r>
              <a:rPr lang="en-US" sz="2400" dirty="0"/>
              <a:t>Secure Authentication Mechanism.</a:t>
            </a:r>
          </a:p>
          <a:p>
            <a:pPr algn="just">
              <a:buClrTx/>
              <a:buFont typeface="Arial" pitchFamily="34" charset="0"/>
              <a:buChar char="•"/>
            </a:pPr>
            <a:r>
              <a:rPr lang="en-US" sz="2400" dirty="0"/>
              <a:t>Easy Maintenance and Testing.</a:t>
            </a:r>
          </a:p>
          <a:p>
            <a:pPr algn="just">
              <a:buClrTx/>
              <a:buFont typeface="Arial" pitchFamily="34" charset="0"/>
              <a:buChar char="•"/>
            </a:pPr>
            <a:r>
              <a:rPr lang="en-US" sz="2400" dirty="0"/>
              <a:t>Real-World Application Relevance.</a:t>
            </a:r>
          </a:p>
          <a:p>
            <a:pPr algn="just">
              <a:buClrTx/>
            </a:pPr>
            <a:r>
              <a:rPr lang="en-US" sz="2400" dirty="0"/>
              <a:t>Better User Experience.</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56160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935869"/>
          </a:xfrm>
        </p:spPr>
        <p:txBody>
          <a:bodyPr>
            <a:normAutofit fontScale="90000"/>
          </a:bodyPr>
          <a:lstStyle/>
          <a:p>
            <a:pPr lvl="0" algn="ctr"/>
            <a:r>
              <a:rPr lang="en-US" dirty="0"/>
              <a:t/>
            </a:r>
            <a:br>
              <a:rPr lang="en-US" dirty="0"/>
            </a:br>
            <a:r>
              <a:rPr lang="en-US" sz="5300" b="1" dirty="0">
                <a:latin typeface="Times New Roman" pitchFamily="18" charset="0"/>
                <a:cs typeface="Times New Roman" pitchFamily="18" charset="0"/>
              </a:rPr>
              <a:t>CONCLUSION</a:t>
            </a:r>
            <a:endParaRPr lang="en-US" dirty="0"/>
          </a:p>
        </p:txBody>
      </p:sp>
      <p:sp>
        <p:nvSpPr>
          <p:cNvPr id="3" name="Content Placeholder 2"/>
          <p:cNvSpPr>
            <a:spLocks noGrp="1"/>
          </p:cNvSpPr>
          <p:nvPr>
            <p:ph idx="1"/>
          </p:nvPr>
        </p:nvSpPr>
        <p:spPr>
          <a:xfrm>
            <a:off x="838200" y="1679713"/>
            <a:ext cx="10515600" cy="4497252"/>
          </a:xfrm>
        </p:spPr>
        <p:txBody>
          <a:bodyPr>
            <a:normAutofit/>
          </a:bodyPr>
          <a:lstStyle/>
          <a:p>
            <a:pPr marL="0" indent="0" algn="just">
              <a:buNone/>
            </a:pPr>
            <a:r>
              <a:rPr lang="en-US" sz="2400" dirty="0"/>
              <a:t>The </a:t>
            </a:r>
            <a:r>
              <a:rPr lang="en-US" sz="2400" b="1" dirty="0"/>
              <a:t>Role-Based Blogging and Article Review Platform</a:t>
            </a:r>
            <a:r>
              <a:rPr lang="en-US" sz="2400" dirty="0"/>
              <a:t> provides a secure and efficient solution for collaborative content creation using role-based access control. The system ensures a structured article submission, review, and publishing workflow with a scalable and user-friendly web interface.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89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6D1A2F-27E9-5289-6DBD-0FF2B9A745B0}"/>
              </a:ext>
            </a:extLst>
          </p:cNvPr>
          <p:cNvSpPr>
            <a:spLocks noGrp="1"/>
          </p:cNvSpPr>
          <p:nvPr>
            <p:ph type="title"/>
          </p:nvPr>
        </p:nvSpPr>
        <p:spPr>
          <a:xfrm>
            <a:off x="609600" y="704088"/>
            <a:ext cx="10972800" cy="836477"/>
          </a:xfrm>
        </p:spPr>
        <p:txBody>
          <a:bodyPr>
            <a:normAutofit/>
          </a:bodyPr>
          <a:lstStyle/>
          <a:p>
            <a:pPr algn="ctr"/>
            <a:r>
              <a:rPr lang="en-US" b="1" dirty="0">
                <a:latin typeface="Times New Roman" pitchFamily="18" charset="0"/>
                <a:cs typeface="Times New Roman" pitchFamily="18" charset="0"/>
              </a:rPr>
              <a:t>OVERVIEW </a:t>
            </a:r>
          </a:p>
        </p:txBody>
      </p:sp>
      <p:sp>
        <p:nvSpPr>
          <p:cNvPr id="3" name="Content Placeholder 2">
            <a:extLst>
              <a:ext uri="{FF2B5EF4-FFF2-40B4-BE49-F238E27FC236}">
                <a16:creationId xmlns:a16="http://schemas.microsoft.com/office/drawing/2014/main" xmlns="" id="{C9876A02-9542-933E-380A-EDB1EAFE0D44}"/>
              </a:ext>
            </a:extLst>
          </p:cNvPr>
          <p:cNvSpPr>
            <a:spLocks noGrp="1"/>
          </p:cNvSpPr>
          <p:nvPr>
            <p:ph idx="1"/>
          </p:nvPr>
        </p:nvSpPr>
        <p:spPr>
          <a:xfrm>
            <a:off x="838200" y="1421296"/>
            <a:ext cx="10515600" cy="5367130"/>
          </a:xfrm>
        </p:spPr>
        <p:txBody>
          <a:bodyPr>
            <a:noAutofit/>
          </a:bodyPr>
          <a:lstStyle/>
          <a:p>
            <a:pPr marL="457200" indent="-457200">
              <a:buClrTx/>
              <a:buFont typeface="+mj-lt"/>
              <a:buAutoNum type="arabicPeriod"/>
            </a:pPr>
            <a:r>
              <a:rPr lang="en-US" sz="2400" dirty="0">
                <a:latin typeface="Times New Roman" panose="02020603050405020304" pitchFamily="18" charset="0"/>
                <a:cs typeface="Times New Roman" panose="02020603050405020304" pitchFamily="18" charset="0"/>
              </a:rPr>
              <a:t>Introduction</a:t>
            </a:r>
            <a:r>
              <a:rPr lang="en-US" sz="2400" dirty="0"/>
              <a:t> </a:t>
            </a:r>
            <a:endParaRPr lang="en-US" sz="2400" dirty="0">
              <a:latin typeface="Times New Roman" pitchFamily="18" charset="0"/>
              <a:cs typeface="Times New Roman" pitchFamily="18" charset="0"/>
            </a:endParaRPr>
          </a:p>
          <a:p>
            <a:pPr marL="457200" indent="-457200">
              <a:buClrTx/>
              <a:buFont typeface="+mj-lt"/>
              <a:buAutoNum type="arabicPeriod"/>
            </a:pPr>
            <a:r>
              <a:rPr lang="en-US" sz="2400" dirty="0">
                <a:latin typeface="Times New Roman" pitchFamily="18" charset="0"/>
                <a:cs typeface="Times New Roman" pitchFamily="18" charset="0"/>
              </a:rPr>
              <a:t>Problem statement </a:t>
            </a:r>
          </a:p>
          <a:p>
            <a:pPr marL="457200" indent="-457200">
              <a:buClrTx/>
              <a:buFont typeface="+mj-lt"/>
              <a:buAutoNum type="arabicPeriod"/>
            </a:pPr>
            <a:r>
              <a:rPr lang="en-US" sz="2400" dirty="0">
                <a:latin typeface="Times New Roman" pitchFamily="18" charset="0"/>
                <a:cs typeface="Times New Roman" pitchFamily="18" charset="0"/>
              </a:rPr>
              <a:t>Objectives</a:t>
            </a:r>
          </a:p>
          <a:p>
            <a:pPr marL="457200" indent="-457200">
              <a:buClrTx/>
              <a:buFont typeface="+mj-lt"/>
              <a:buAutoNum type="arabicPeriod"/>
            </a:pPr>
            <a:r>
              <a:rPr lang="en-US" sz="2400" dirty="0">
                <a:latin typeface="Times New Roman" pitchFamily="18" charset="0"/>
                <a:cs typeface="Times New Roman" pitchFamily="18" charset="0"/>
              </a:rPr>
              <a:t>System Architecture</a:t>
            </a:r>
          </a:p>
          <a:p>
            <a:pPr marL="457200" indent="-457200">
              <a:buClrTx/>
              <a:buFont typeface="+mj-lt"/>
              <a:buAutoNum type="arabicPeriod"/>
            </a:pPr>
            <a:r>
              <a:rPr lang="en-US" sz="2400" dirty="0">
                <a:latin typeface="Times New Roman" pitchFamily="18" charset="0"/>
                <a:cs typeface="Times New Roman" pitchFamily="18" charset="0"/>
              </a:rPr>
              <a:t>Methodology</a:t>
            </a:r>
          </a:p>
          <a:p>
            <a:pPr marL="457200" indent="-457200">
              <a:buClrTx/>
              <a:buFont typeface="+mj-lt"/>
              <a:buAutoNum type="arabicPeriod"/>
            </a:pPr>
            <a:r>
              <a:rPr lang="en-US" sz="2400" dirty="0">
                <a:latin typeface="Times New Roman" pitchFamily="18" charset="0"/>
                <a:cs typeface="Times New Roman" pitchFamily="18" charset="0"/>
              </a:rPr>
              <a:t>System Requirements</a:t>
            </a:r>
          </a:p>
          <a:p>
            <a:pPr marL="457200" indent="-457200">
              <a:buClrTx/>
              <a:buFont typeface="+mj-lt"/>
              <a:buAutoNum type="arabicPeriod"/>
            </a:pPr>
            <a:r>
              <a:rPr lang="en-US" sz="2400" dirty="0">
                <a:latin typeface="Times New Roman" pitchFamily="18" charset="0"/>
                <a:cs typeface="Times New Roman" pitchFamily="18" charset="0"/>
              </a:rPr>
              <a:t>Advantages</a:t>
            </a:r>
          </a:p>
          <a:p>
            <a:pPr marL="457200" indent="-457200">
              <a:buClrTx/>
              <a:buFont typeface="+mj-lt"/>
              <a:buAutoNum type="arabicPeriod"/>
            </a:pPr>
            <a:r>
              <a:rPr lang="en-US" sz="2400" dirty="0">
                <a:latin typeface="Times New Roman" pitchFamily="18" charset="0"/>
                <a:cs typeface="Times New Roman" pitchFamily="18" charset="0"/>
              </a:rPr>
              <a:t>Future Scope</a:t>
            </a:r>
          </a:p>
          <a:p>
            <a:pPr marL="457200" indent="-457200">
              <a:buClrTx/>
              <a:buFont typeface="+mj-lt"/>
              <a:buAutoNum type="arabicPeriod"/>
            </a:pPr>
            <a:r>
              <a:rPr lang="en-US" sz="2400" dirty="0">
                <a:latin typeface="Times New Roman" pitchFamily="18" charset="0"/>
                <a:cs typeface="Times New Roman" pitchFamily="18" charset="0"/>
              </a:rPr>
              <a:t>Conclusion</a:t>
            </a:r>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p:txBody>
      </p:sp>
    </p:spTree>
    <p:extLst>
      <p:ext uri="{BB962C8B-B14F-4D97-AF65-F5344CB8AC3E}">
        <p14:creationId xmlns:p14="http://schemas.microsoft.com/office/powerpoint/2010/main" val="3917409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519" y="582708"/>
            <a:ext cx="10515600" cy="3363127"/>
          </a:xfrm>
        </p:spPr>
        <p:txBody>
          <a:bodyPr/>
          <a:lstStyle/>
          <a:p>
            <a:pPr algn="ctr"/>
            <a:r>
              <a:rPr lang="en-US"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958280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1373A8-084E-908E-09DF-BD4213D7575B}"/>
              </a:ext>
            </a:extLst>
          </p:cNvPr>
          <p:cNvSpPr>
            <a:spLocks noGrp="1"/>
          </p:cNvSpPr>
          <p:nvPr>
            <p:ph type="title"/>
          </p:nvPr>
        </p:nvSpPr>
        <p:spPr>
          <a:xfrm>
            <a:off x="594360" y="521208"/>
            <a:ext cx="10972800" cy="774191"/>
          </a:xfrm>
        </p:spPr>
        <p:txBody>
          <a:bodyPr>
            <a:normAutofit fontScale="90000"/>
          </a:bodyPr>
          <a:lstStyle/>
          <a:p>
            <a:r>
              <a:rPr lang="en-US" dirty="0"/>
              <a:t>                        </a:t>
            </a:r>
            <a:r>
              <a:rPr lang="en-US" b="1" dirty="0">
                <a:latin typeface="Times New Roman" pitchFamily="18" charset="0"/>
                <a:cs typeface="Times New Roman" pitchFamily="18" charset="0"/>
              </a:rPr>
              <a:t>INTRODUCTION</a:t>
            </a:r>
          </a:p>
        </p:txBody>
      </p:sp>
      <p:sp>
        <p:nvSpPr>
          <p:cNvPr id="4" name="Content Placeholder 2">
            <a:extLst>
              <a:ext uri="{FF2B5EF4-FFF2-40B4-BE49-F238E27FC236}">
                <a16:creationId xmlns:a16="http://schemas.microsoft.com/office/drawing/2014/main" xmlns="" id="{13EF1192-06E4-7B0A-7650-9AFD132ACE00}"/>
              </a:ext>
            </a:extLst>
          </p:cNvPr>
          <p:cNvSpPr>
            <a:spLocks noGrp="1"/>
          </p:cNvSpPr>
          <p:nvPr>
            <p:ph idx="1"/>
          </p:nvPr>
        </p:nvSpPr>
        <p:spPr>
          <a:xfrm>
            <a:off x="838200" y="1463040"/>
            <a:ext cx="10972800" cy="4526280"/>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buClrTx/>
            </a:pPr>
            <a:r>
              <a:rPr lang="en-US" sz="9600" dirty="0"/>
              <a:t>The </a:t>
            </a:r>
            <a:r>
              <a:rPr lang="en-US" sz="9600" b="1" dirty="0"/>
              <a:t>Role-Based Blogging and Article Review Platform</a:t>
            </a:r>
            <a:r>
              <a:rPr lang="en-US" sz="9600" dirty="0"/>
              <a:t> is a web-based application designed to enable collaborative content creation and moderated publishing through secure role-based access control. The platform supports multiple user roles -</a:t>
            </a:r>
            <a:r>
              <a:rPr lang="en-US" sz="9600" b="1" dirty="0"/>
              <a:t>Admin, Editor, Author, Reviewer, and Reader-</a:t>
            </a:r>
            <a:r>
              <a:rPr lang="en-US" sz="9600" dirty="0"/>
              <a:t>each with clearly defined permissions and responsibilities.</a:t>
            </a:r>
            <a:endParaRPr lang="en-US" sz="9600" dirty="0">
              <a:latin typeface="Times New Roman" pitchFamily="18" charset="0"/>
              <a:cs typeface="Times New Roman" pitchFamily="18" charset="0"/>
            </a:endParaRPr>
          </a:p>
          <a:p>
            <a:pPr marL="0" indent="0" algn="just">
              <a:lnSpc>
                <a:spcPct val="170000"/>
              </a:lnSpc>
              <a:buClrTx/>
              <a:buNone/>
            </a:pPr>
            <a:endParaRPr lang="en-US" sz="9600" dirty="0">
              <a:latin typeface="Times New Roman" pitchFamily="18" charset="0"/>
              <a:cs typeface="Times New Roman" pitchFamily="18" charset="0"/>
            </a:endParaRPr>
          </a:p>
          <a:p>
            <a:pPr algn="just">
              <a:lnSpc>
                <a:spcPct val="150000"/>
              </a:lnSpc>
              <a:buClrTx/>
            </a:pPr>
            <a:endParaRPr lang="en-US" sz="9600" b="1" dirty="0">
              <a:latin typeface="Times New Roman" pitchFamily="18" charset="0"/>
              <a:cs typeface="Times New Roman" pitchFamily="18" charset="0"/>
            </a:endParaRPr>
          </a:p>
          <a:p>
            <a:pPr algn="just">
              <a:lnSpc>
                <a:spcPct val="150000"/>
              </a:lnSpc>
              <a:buClrTx/>
            </a:pPr>
            <a:endParaRPr lang="en-US" sz="96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ClrTx/>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87180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66855"/>
            <a:ext cx="10972800" cy="835152"/>
          </a:xfrm>
        </p:spPr>
        <p:txBody>
          <a:bodyPr/>
          <a:lstStyle/>
          <a:p>
            <a:pPr algn="ctr"/>
            <a:r>
              <a:rPr lang="en-GB" b="1" dirty="0">
                <a:latin typeface="Times New Roman" pitchFamily="18" charset="0"/>
                <a:cs typeface="Times New Roman" pitchFamily="18" charset="0"/>
              </a:rPr>
              <a:t>PROBLEM STATEMENT</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ClrTx/>
              <a:buFont typeface="Arial" pitchFamily="34" charset="0"/>
              <a:buChar char="•"/>
            </a:pPr>
            <a:endParaRPr lang="en-IN" sz="2400" dirty="0">
              <a:latin typeface="Times New Roman" pitchFamily="18" charset="0"/>
              <a:cs typeface="Times New Roman" pitchFamily="18" charset="0"/>
            </a:endParaRPr>
          </a:p>
          <a:p>
            <a:pPr algn="just">
              <a:buClrTx/>
              <a:buFont typeface="Arial" pitchFamily="34" charset="0"/>
              <a:buChar char="•"/>
            </a:pPr>
            <a:endParaRPr lang="en-IN" dirty="0"/>
          </a:p>
        </p:txBody>
      </p:sp>
      <p:sp>
        <p:nvSpPr>
          <p:cNvPr id="5" name="TextBox 4">
            <a:extLst>
              <a:ext uri="{FF2B5EF4-FFF2-40B4-BE49-F238E27FC236}">
                <a16:creationId xmlns:a16="http://schemas.microsoft.com/office/drawing/2014/main" xmlns="" id="{2C5D6887-F4EB-0CA7-6CEB-2A7C8175B7FF}"/>
              </a:ext>
            </a:extLst>
          </p:cNvPr>
          <p:cNvSpPr txBox="1"/>
          <p:nvPr/>
        </p:nvSpPr>
        <p:spPr>
          <a:xfrm>
            <a:off x="904568" y="2202427"/>
            <a:ext cx="10540671" cy="1687963"/>
          </a:xfrm>
          <a:prstGeom prst="rect">
            <a:avLst/>
          </a:prstGeom>
          <a:noFill/>
        </p:spPr>
        <p:txBody>
          <a:bodyPr wrap="square">
            <a:spAutoFit/>
          </a:bodyPr>
          <a:lstStyle/>
          <a:p>
            <a:r>
              <a:rPr lang="en-US" sz="2400" dirty="0"/>
              <a:t>The Role-Based Blogging and Article Review Platform enables collaborative content creation and controlled publishing through secure role-based access for Admin, Editor, Author, Reviewer, and Reader roles.</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285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228DF4-DD52-24BB-B2B3-3243B9BCB1DC}"/>
              </a:ext>
            </a:extLst>
          </p:cNvPr>
          <p:cNvSpPr>
            <a:spLocks noGrp="1"/>
          </p:cNvSpPr>
          <p:nvPr>
            <p:ph type="title"/>
          </p:nvPr>
        </p:nvSpPr>
        <p:spPr>
          <a:xfrm>
            <a:off x="609600" y="704088"/>
            <a:ext cx="10972800" cy="1631608"/>
          </a:xfrm>
        </p:spPr>
        <p:txBody>
          <a:bodyPr>
            <a:normAutofit/>
          </a:bodyPr>
          <a:lstStyle/>
          <a:p>
            <a:pPr algn="ctr">
              <a:buSzPct val="95000"/>
            </a:pPr>
            <a:r>
              <a:rPr lang="en-US" sz="4800" b="1" dirty="0">
                <a:latin typeface="Times New Roman" pitchFamily="18" charset="0"/>
                <a:cs typeface="Times New Roman" pitchFamily="18" charset="0"/>
              </a:rPr>
              <a:t>OBJECTIVES</a:t>
            </a:r>
            <a:r>
              <a:rPr lang="en-US" sz="4400" dirty="0"/>
              <a:t/>
            </a:r>
            <a:br>
              <a:rPr lang="en-US" sz="4400" dirty="0"/>
            </a:br>
            <a:endParaRPr lang="en-US" dirty="0"/>
          </a:p>
        </p:txBody>
      </p:sp>
      <p:sp>
        <p:nvSpPr>
          <p:cNvPr id="3" name="Content Placeholder 2">
            <a:extLst>
              <a:ext uri="{FF2B5EF4-FFF2-40B4-BE49-F238E27FC236}">
                <a16:creationId xmlns:a16="http://schemas.microsoft.com/office/drawing/2014/main" xmlns="" id="{ECE0CF2D-3D18-1ADB-0AD8-197EA2DAAD1C}"/>
              </a:ext>
            </a:extLst>
          </p:cNvPr>
          <p:cNvSpPr>
            <a:spLocks noGrp="1"/>
          </p:cNvSpPr>
          <p:nvPr>
            <p:ph idx="1"/>
          </p:nvPr>
        </p:nvSpPr>
        <p:spPr>
          <a:xfrm>
            <a:off x="838200" y="2194560"/>
            <a:ext cx="10515600" cy="3982402"/>
          </a:xfrm>
        </p:spPr>
        <p:txBody>
          <a:bodyPr>
            <a:normAutofit/>
          </a:bodyPr>
          <a:lstStyle/>
          <a:p>
            <a:pPr algn="just">
              <a:lnSpc>
                <a:spcPct val="150000"/>
              </a:lnSpc>
              <a:buClrTx/>
              <a:buFont typeface="Arial" pitchFamily="34" charset="0"/>
              <a:buChar char="•"/>
            </a:pPr>
            <a:r>
              <a:rPr lang="en-US" sz="2400" dirty="0"/>
              <a:t>To develop a web-based platform that supports collaborative content creation and moderated publishing. </a:t>
            </a:r>
          </a:p>
          <a:p>
            <a:pPr algn="just">
              <a:lnSpc>
                <a:spcPct val="150000"/>
              </a:lnSpc>
              <a:buClrTx/>
              <a:buFont typeface="Arial" pitchFamily="34" charset="0"/>
              <a:buChar char="•"/>
            </a:pPr>
            <a:r>
              <a:rPr lang="en-US" sz="2400" dirty="0"/>
              <a:t>To implement secure role-based access control for Admin, Editor, Authors, Reviewer and Reader only.</a:t>
            </a:r>
          </a:p>
          <a:p>
            <a:pPr algn="just">
              <a:lnSpc>
                <a:spcPct val="150000"/>
              </a:lnSpc>
              <a:buClrTx/>
              <a:buFont typeface="Arial" pitchFamily="34" charset="0"/>
              <a:buChar char="•"/>
            </a:pPr>
            <a:r>
              <a:rPr lang="en-US" sz="2400" dirty="0"/>
              <a:t>To build a responsive and user-friendly frontend using React.js.</a:t>
            </a:r>
          </a:p>
          <a:p>
            <a:pPr algn="just">
              <a:lnSpc>
                <a:spcPct val="150000"/>
              </a:lnSpc>
              <a:buClrTx/>
              <a:buFont typeface="Arial" pitchFamily="34" charset="0"/>
              <a:buChar char="•"/>
            </a:pPr>
            <a:endParaRPr lang="en-US" sz="2400" dirty="0"/>
          </a:p>
        </p:txBody>
      </p:sp>
      <p:sp>
        <p:nvSpPr>
          <p:cNvPr id="4" name="Rectangle 1">
            <a:extLst>
              <a:ext uri="{FF2B5EF4-FFF2-40B4-BE49-F238E27FC236}">
                <a16:creationId xmlns:a16="http://schemas.microsoft.com/office/drawing/2014/main" xmlns="" id="{3092D621-1B60-A225-9EFD-EE80157F2587}"/>
              </a:ext>
            </a:extLst>
          </p:cNvPr>
          <p:cNvSpPr>
            <a:spLocks noChangeArrowheads="1"/>
          </p:cNvSpPr>
          <p:nvPr/>
        </p:nvSpPr>
        <p:spPr bwMode="auto">
          <a:xfrm>
            <a:off x="0" y="-323165"/>
            <a:ext cx="106654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implement secure role-based access control for Admin, Editor, Author, Reviewer, and Reader roles.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xmlns="" id="{CBC335AC-86FB-D171-DB3B-12F9E8EF556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To implement secure role-based access control for Admin, Editor, Author, Reviewer, and Reader roles.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155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2F68A4-4352-5FAA-E7A1-42099F5B3FCD}"/>
              </a:ext>
            </a:extLst>
          </p:cNvPr>
          <p:cNvSpPr>
            <a:spLocks noGrp="1"/>
          </p:cNvSpPr>
          <p:nvPr>
            <p:ph type="title"/>
          </p:nvPr>
        </p:nvSpPr>
        <p:spPr>
          <a:xfrm>
            <a:off x="609600" y="983974"/>
            <a:ext cx="10972800" cy="705678"/>
          </a:xfrm>
        </p:spPr>
        <p:txBody>
          <a:bodyPr>
            <a:normAutofit fontScale="90000"/>
          </a:bodyPr>
          <a:lstStyle/>
          <a:p>
            <a:pPr algn="ctr"/>
            <a:r>
              <a:rPr lang="en-US" dirty="0"/>
              <a:t/>
            </a:r>
            <a:br>
              <a:rPr lang="en-US" dirty="0"/>
            </a:br>
            <a:r>
              <a:rPr lang="en-US" b="1" dirty="0">
                <a:latin typeface="Times New Roman" pitchFamily="18" charset="0"/>
                <a:cs typeface="Times New Roman" pitchFamily="18" charset="0"/>
              </a:rPr>
              <a:t>SYSTEM ARCHITECTURE</a:t>
            </a:r>
            <a:endParaRPr lang="en-US" dirty="0"/>
          </a:p>
        </p:txBody>
      </p:sp>
      <p:sp>
        <p:nvSpPr>
          <p:cNvPr id="5" name="Rectangle 4"/>
          <p:cNvSpPr/>
          <p:nvPr/>
        </p:nvSpPr>
        <p:spPr>
          <a:xfrm>
            <a:off x="5063346" y="3244334"/>
            <a:ext cx="184731" cy="2862322"/>
          </a:xfrm>
          <a:prstGeom prst="rect">
            <a:avLst/>
          </a:prstGeom>
        </p:spPr>
        <p:txBody>
          <a:bodyPr wrap="non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Content Placeholder 6">
            <a:extLst>
              <a:ext uri="{FF2B5EF4-FFF2-40B4-BE49-F238E27FC236}">
                <a16:creationId xmlns:a16="http://schemas.microsoft.com/office/drawing/2014/main" xmlns="" id="{8B3DC6D4-FFD5-5E9C-315E-3F95E6E012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1281" y="1935163"/>
            <a:ext cx="4389437" cy="4389437"/>
          </a:xfrm>
        </p:spPr>
      </p:pic>
    </p:spTree>
    <p:extLst>
      <p:ext uri="{BB962C8B-B14F-4D97-AF65-F5344CB8AC3E}">
        <p14:creationId xmlns:p14="http://schemas.microsoft.com/office/powerpoint/2010/main" val="754533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latin typeface="Times New Roman" pitchFamily="18" charset="0"/>
                <a:cs typeface="Times New Roman" pitchFamily="18" charset="0"/>
              </a:rPr>
              <a:t>USER CASE DIAGRAM</a:t>
            </a:r>
          </a:p>
        </p:txBody>
      </p:sp>
      <p:pic>
        <p:nvPicPr>
          <p:cNvPr id="7" name="Content Placeholder 6">
            <a:extLst>
              <a:ext uri="{FF2B5EF4-FFF2-40B4-BE49-F238E27FC236}">
                <a16:creationId xmlns:a16="http://schemas.microsoft.com/office/drawing/2014/main" xmlns="" id="{1655E27E-68E9-1ED3-57DC-B782B08CC4F7}"/>
              </a:ext>
            </a:extLst>
          </p:cNvPr>
          <p:cNvPicPr>
            <a:picLocks noGrp="1" noChangeAspect="1"/>
          </p:cNvPicPr>
          <p:nvPr>
            <p:ph idx="1"/>
          </p:nvPr>
        </p:nvPicPr>
        <p:blipFill>
          <a:blip r:embed="rId2"/>
          <a:srcRect t="2059" b="10921"/>
          <a:stretch>
            <a:fillRect/>
          </a:stretch>
        </p:blipFill>
        <p:spPr>
          <a:xfrm>
            <a:off x="2498179" y="2334267"/>
            <a:ext cx="7195642" cy="3819645"/>
          </a:xfrm>
          <a:prstGeom prst="rect">
            <a:avLst/>
          </a:prstGeom>
          <a:ln>
            <a:solidFill>
              <a:schemeClr val="tx2"/>
            </a:solidFill>
          </a:ln>
        </p:spPr>
      </p:pic>
    </p:spTree>
    <p:extLst>
      <p:ext uri="{BB962C8B-B14F-4D97-AF65-F5344CB8AC3E}">
        <p14:creationId xmlns:p14="http://schemas.microsoft.com/office/powerpoint/2010/main" val="299863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546" y="440319"/>
            <a:ext cx="10972800" cy="1143000"/>
          </a:xfrm>
        </p:spPr>
        <p:txBody>
          <a:bodyPr>
            <a:normAutofit/>
          </a:bodyPr>
          <a:lstStyle/>
          <a:p>
            <a:pPr algn="ctr"/>
            <a:r>
              <a:rPr lang="en-US" sz="4400" b="1" dirty="0">
                <a:latin typeface="Times New Roman" pitchFamily="18" charset="0"/>
                <a:cs typeface="Times New Roman" pitchFamily="18" charset="0"/>
              </a:rPr>
              <a:t>PACKAGE DIAGRAM</a:t>
            </a:r>
          </a:p>
        </p:txBody>
      </p:sp>
      <p:pic>
        <p:nvPicPr>
          <p:cNvPr id="5" name="Content Placeholder 4">
            <a:extLst>
              <a:ext uri="{FF2B5EF4-FFF2-40B4-BE49-F238E27FC236}">
                <a16:creationId xmlns:a16="http://schemas.microsoft.com/office/drawing/2014/main" xmlns="" id="{545057C5-1EA0-091C-1C5B-9DB806AB1B79}"/>
              </a:ext>
            </a:extLst>
          </p:cNvPr>
          <p:cNvPicPr>
            <a:picLocks noGrp="1" noChangeAspect="1"/>
          </p:cNvPicPr>
          <p:nvPr>
            <p:ph idx="1"/>
          </p:nvPr>
        </p:nvPicPr>
        <p:blipFill>
          <a:blip r:embed="rId2"/>
          <a:srcRect t="3114" b="14877"/>
          <a:stretch>
            <a:fillRect/>
          </a:stretch>
        </p:blipFill>
        <p:spPr>
          <a:xfrm>
            <a:off x="2702008" y="2071868"/>
            <a:ext cx="6787984" cy="3993266"/>
          </a:xfrm>
          <a:prstGeom prst="rect">
            <a:avLst/>
          </a:prstGeom>
          <a:ln>
            <a:solidFill>
              <a:schemeClr val="tx2"/>
            </a:solidFill>
          </a:ln>
        </p:spPr>
      </p:pic>
    </p:spTree>
    <p:extLst>
      <p:ext uri="{BB962C8B-B14F-4D97-AF65-F5344CB8AC3E}">
        <p14:creationId xmlns:p14="http://schemas.microsoft.com/office/powerpoint/2010/main" val="1683455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a:latin typeface="Times New Roman" pitchFamily="18" charset="0"/>
                <a:cs typeface="Times New Roman" pitchFamily="18" charset="0"/>
              </a:rPr>
              <a:t>SEQUENCE DIAGRAM</a:t>
            </a:r>
            <a:endParaRPr lang="en-US" sz="4400" b="1"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2CEE1956-E167-87C5-20CE-419373FAA250}"/>
              </a:ext>
            </a:extLst>
          </p:cNvPr>
          <p:cNvSpPr txBox="1"/>
          <p:nvPr/>
        </p:nvSpPr>
        <p:spPr>
          <a:xfrm>
            <a:off x="3505200" y="3214151"/>
            <a:ext cx="1760220" cy="307777"/>
          </a:xfrm>
          <a:prstGeom prst="rect">
            <a:avLst/>
          </a:prstGeom>
          <a:solidFill>
            <a:schemeClr val="bg1">
              <a:lumMod val="95000"/>
            </a:schemeClr>
          </a:solidFill>
        </p:spPr>
        <p:txBody>
          <a:bodyPr wrap="square" rtlCol="0">
            <a:spAutoFit/>
          </a:bodyPr>
          <a:lstStyle/>
          <a:p>
            <a:r>
              <a:rPr lang="en-US" sz="1400" dirty="0">
                <a:ln w="0"/>
                <a:effectLst>
                  <a:outerShdw blurRad="38100" dist="19050" dir="2700000" algn="tl" rotWithShape="0">
                    <a:schemeClr val="dk1">
                      <a:alpha val="40000"/>
                    </a:schemeClr>
                  </a:outerShdw>
                </a:effectLst>
              </a:rPr>
              <a:t>Validate Details</a:t>
            </a:r>
            <a:endParaRPr lang="en-US" sz="1400" dirty="0"/>
          </a:p>
        </p:txBody>
      </p:sp>
      <p:pic>
        <p:nvPicPr>
          <p:cNvPr id="6" name="Picture 5">
            <a:extLst>
              <a:ext uri="{FF2B5EF4-FFF2-40B4-BE49-F238E27FC236}">
                <a16:creationId xmlns:a16="http://schemas.microsoft.com/office/drawing/2014/main" xmlns="" id="{656E8CF0-DFBE-1C3A-C1A8-79FCB3CE8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335" y="2019300"/>
            <a:ext cx="8049329" cy="3819861"/>
          </a:xfrm>
          <a:prstGeom prst="rect">
            <a:avLst/>
          </a:prstGeom>
          <a:ln>
            <a:solidFill>
              <a:schemeClr val="tx2"/>
            </a:solidFill>
          </a:ln>
        </p:spPr>
      </p:pic>
    </p:spTree>
    <p:extLst>
      <p:ext uri="{BB962C8B-B14F-4D97-AF65-F5344CB8AC3E}">
        <p14:creationId xmlns:p14="http://schemas.microsoft.com/office/powerpoint/2010/main" val="2087187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1452</TotalTime>
  <Words>486</Words>
  <Application>Microsoft Office PowerPoint</Application>
  <PresentationFormat>Custom</PresentationFormat>
  <Paragraphs>92</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Flow</vt:lpstr>
      <vt:lpstr>A Project Presentation  On “ Role-Based Blogging &amp; Article Review Portal.”</vt:lpstr>
      <vt:lpstr>OVERVIEW </vt:lpstr>
      <vt:lpstr>                        INTRODUCTION</vt:lpstr>
      <vt:lpstr>PROBLEM STATEMENT</vt:lpstr>
      <vt:lpstr>OBJECTIVES </vt:lpstr>
      <vt:lpstr> SYSTEM ARCHITECTURE</vt:lpstr>
      <vt:lpstr>USER CASE DIAGRAM</vt:lpstr>
      <vt:lpstr>PACKAGE DIAGRAM</vt:lpstr>
      <vt:lpstr>SEQUENCE DIAGRAM</vt:lpstr>
      <vt:lpstr>ACTIVITY DIAGRAM</vt:lpstr>
      <vt:lpstr>  METHODOLOGY</vt:lpstr>
      <vt:lpstr>WORKING OF Modules</vt:lpstr>
      <vt:lpstr> SYSTEM REQUIREMENT</vt:lpstr>
      <vt:lpstr>Registration Module</vt:lpstr>
      <vt:lpstr>      Login Module </vt:lpstr>
      <vt:lpstr>Home Page</vt:lpstr>
      <vt:lpstr>FUTURE SCOPE </vt:lpstr>
      <vt:lpstr>ADVANTAGES</vt:lpstr>
      <vt:lpstr> 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Seminar Presentation on Hybrid Deep Learning Model Based on GAN and RESNET for Detecting Fake Faces</dc:title>
  <dc:creator>Shrikant Shelke</dc:creator>
  <cp:lastModifiedBy>Ravi</cp:lastModifiedBy>
  <cp:revision>96</cp:revision>
  <dcterms:created xsi:type="dcterms:W3CDTF">2024-09-26T15:00:46Z</dcterms:created>
  <dcterms:modified xsi:type="dcterms:W3CDTF">2026-02-04T05:51:04Z</dcterms:modified>
</cp:coreProperties>
</file>